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71" r:id="rId1"/>
  </p:sldMasterIdLst>
  <p:notesMasterIdLst>
    <p:notesMasterId r:id="rId12"/>
  </p:notesMasterIdLst>
  <p:handoutMasterIdLst>
    <p:handoutMasterId r:id="rId13"/>
  </p:handoutMasterIdLst>
  <p:sldIdLst>
    <p:sldId id="256" r:id="rId2"/>
    <p:sldId id="1384" r:id="rId3"/>
    <p:sldId id="1386" r:id="rId4"/>
    <p:sldId id="1385" r:id="rId5"/>
    <p:sldId id="1378" r:id="rId6"/>
    <p:sldId id="1379" r:id="rId7"/>
    <p:sldId id="1387" r:id="rId8"/>
    <p:sldId id="1389" r:id="rId9"/>
    <p:sldId id="1388" r:id="rId10"/>
    <p:sldId id="1356" r:id="rId1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288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73A0DAA-6AF3-43AB-8588-CEC1D06C72B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901" autoAdjust="0"/>
    <p:restoredTop sz="94706" autoAdjust="0"/>
  </p:normalViewPr>
  <p:slideViewPr>
    <p:cSldViewPr>
      <p:cViewPr varScale="1">
        <p:scale>
          <a:sx n="106" d="100"/>
          <a:sy n="106" d="100"/>
        </p:scale>
        <p:origin x="1494" y="156"/>
      </p:cViewPr>
      <p:guideLst>
        <p:guide pos="2880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81" d="100"/>
          <a:sy n="81" d="100"/>
        </p:scale>
        <p:origin x="3258" y="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dirty="0"/>
          </a:p>
        </p:txBody>
      </p:sp>
      <p:sp>
        <p:nvSpPr>
          <p:cNvPr id="3" name="Marcador de posición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76E5CC90-50E2-494D-85B0-AA5E9E464148}" type="datetime1">
              <a:rPr lang="es-ES" smtClean="0"/>
              <a:t>31/05/2022</a:t>
            </a:fld>
            <a:endParaRPr lang="es-ES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A446DCAE-1661-43FF-8A44-43DAFDC1FD90}" type="slidenum">
              <a:rPr lang="es-ES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1980556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noProof="0" dirty="0"/>
          </a:p>
        </p:txBody>
      </p:sp>
      <p:sp>
        <p:nvSpPr>
          <p:cNvPr id="3" name="Marcador de posición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D179947B-0153-48D6-A205-22DB6B1F15D8}" type="datetime1">
              <a:rPr lang="es-ES" noProof="0" smtClean="0"/>
              <a:t>31/05/2022</a:t>
            </a:fld>
            <a:endParaRPr lang="es-ES" noProof="0" dirty="0"/>
          </a:p>
        </p:txBody>
      </p:sp>
      <p:sp>
        <p:nvSpPr>
          <p:cNvPr id="4" name="Marcador de posición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" noProof="0" dirty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 dirty="0"/>
              <a:t>Haga clic para modificar los estilos de texto del patrón</a:t>
            </a:r>
          </a:p>
          <a:p>
            <a:pPr lvl="1" rtl="0"/>
            <a:r>
              <a:rPr lang="es-ES" noProof="0" dirty="0"/>
              <a:t>Segundo nivel</a:t>
            </a:r>
          </a:p>
          <a:p>
            <a:pPr lvl="2" rtl="0"/>
            <a:r>
              <a:rPr lang="es-ES" noProof="0" dirty="0"/>
              <a:t>Tercer nivel</a:t>
            </a:r>
          </a:p>
          <a:p>
            <a:pPr lvl="3" rtl="0"/>
            <a:r>
              <a:rPr lang="es-ES" noProof="0" dirty="0"/>
              <a:t>Cuarto nivel</a:t>
            </a:r>
          </a:p>
          <a:p>
            <a:pPr lvl="4" rtl="0"/>
            <a:r>
              <a:rPr lang="es-ES" noProof="0" dirty="0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noProof="0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9C971FF-EF28-4195-A575-329446EFAA55}" type="slidenum">
              <a:rPr lang="es-ES" noProof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39899509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9C971FF-EF28-4195-A575-329446EFAA55}" type="slidenum">
              <a:rPr lang="es-ES" smtClean="0"/>
              <a:t>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811812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9C971FF-EF28-4195-A575-329446EFAA55}" type="slidenum">
              <a:rPr lang="es-ES" smtClean="0"/>
              <a:t>10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397801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5/31/2022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5466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6222928F-3E31-4EBC-B372-5A42C9B3805C}" type="datetime1">
              <a:rPr lang="es-ES" noProof="0" smtClean="0"/>
              <a:t>31/05/2022</a:t>
            </a:fld>
            <a:endParaRPr lang="es-E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ES" noProof="0"/>
              <a:t>Agregar un pie de página</a:t>
            </a:r>
            <a:endParaRPr lang="es-E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F36C87F6-986D-49E6-AF40-1B3A1EE8064D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946783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2302"/>
            <a:ext cx="1971675" cy="575989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2302"/>
            <a:ext cx="5800725" cy="5759898"/>
          </a:xfrm>
        </p:spPr>
        <p:txBody>
          <a:bodyPr vert="eaVert" lIns="45720" tIns="0" rIns="45720" bIns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C541A855-3B54-417F-9667-4D97047369ED}" type="datetime1">
              <a:rPr lang="es-ES" noProof="0" smtClean="0"/>
              <a:t>31/05/2022</a:t>
            </a:fld>
            <a:endParaRPr lang="es-E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ES" noProof="0"/>
              <a:t>Agregar un pie de página</a:t>
            </a:r>
            <a:endParaRPr lang="es-E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F36C87F6-986D-49E6-AF40-1B3A1EE8064D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223696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0818A627-F158-453F-81F0-08C0F51A737D}" type="datetime1">
              <a:rPr lang="es-ES" noProof="0" smtClean="0"/>
              <a:t>31/05/2022</a:t>
            </a:fld>
            <a:endParaRPr lang="es-E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ES" noProof="0"/>
              <a:t>Agregar un pie de página</a:t>
            </a:r>
            <a:endParaRPr lang="es-E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F36C87F6-986D-49E6-AF40-1B3A1EE8064D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078785654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366DF7D1-80B5-400F-8632-6771598A5781}" type="datetime1">
              <a:rPr lang="es-ES" noProof="0" smtClean="0"/>
              <a:t>31/05/2022</a:t>
            </a:fld>
            <a:endParaRPr lang="es-E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ES" noProof="0"/>
              <a:t>Agregar un pie de página</a:t>
            </a:r>
            <a:endParaRPr lang="es-E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F36C87F6-986D-49E6-AF40-1B3A1EE8064D}" type="slidenum">
              <a:rPr lang="es-ES" noProof="0" smtClean="0"/>
              <a:t>‹Nº›</a:t>
            </a:fld>
            <a:endParaRPr lang="es-ES" noProof="0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9367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5"/>
            <a:ext cx="3703320" cy="4023359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5"/>
            <a:ext cx="3703320" cy="402336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0818A627-F158-453F-81F0-08C0F51A737D}" type="datetime1">
              <a:rPr lang="es-ES" noProof="0" smtClean="0"/>
              <a:t>31/05/2022</a:t>
            </a:fld>
            <a:endParaRPr lang="es-E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ES" noProof="0"/>
              <a:t>Agregar un pie de página</a:t>
            </a:r>
            <a:endParaRPr lang="es-E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F36C87F6-986D-49E6-AF40-1B3A1EE8064D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497867716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5"/>
            <a:ext cx="3703320" cy="328676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28676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7BD4A2AD-3C2D-44F0-8327-2C2A24CDF8DA}" type="datetime1">
              <a:rPr lang="es-ES" noProof="0" smtClean="0"/>
              <a:t>31/05/2022</a:t>
            </a:fld>
            <a:endParaRPr lang="es-ES" noProof="0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ES" noProof="0"/>
              <a:t>Agregar un pie de página</a:t>
            </a:r>
            <a:endParaRPr lang="es-ES" noProof="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F36C87F6-986D-49E6-AF40-1B3A1EE8064D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179807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B3A605E-10DB-4F3E-951E-4D6CD28397BE}" type="datetime1">
              <a:rPr lang="es-ES" noProof="0" smtClean="0"/>
              <a:t>31/05/2022</a:t>
            </a:fld>
            <a:endParaRPr lang="es-ES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ES" noProof="0"/>
              <a:t>Agregar un pie de página</a:t>
            </a:r>
            <a:endParaRPr lang="es-ES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F36C87F6-986D-49E6-AF40-1B3A1EE8064D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4227601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DDDD5F98-7049-4142-8CFC-E0FCDA217BB9}" type="datetime1">
              <a:rPr lang="es-ES" noProof="0" smtClean="0"/>
              <a:t>31/05/2022</a:t>
            </a:fld>
            <a:endParaRPr lang="es-ES" noProof="0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rtl="0"/>
            <a:r>
              <a:rPr lang="es-ES" noProof="0"/>
              <a:t>Agregar un pie de página</a:t>
            </a:r>
            <a:endParaRPr lang="es-ES" noProof="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F36C87F6-986D-49E6-AF40-1B3A1EE8064D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152451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0" y="731520"/>
            <a:ext cx="4869180" cy="525780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pPr rtl="0"/>
            <a:fld id="{0818A627-F158-453F-81F0-08C0F51A737D}" type="datetime1">
              <a:rPr lang="es-ES" noProof="0" smtClean="0"/>
              <a:t>31/05/2022</a:t>
            </a:fld>
            <a:endParaRPr lang="es-E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pPr rtl="0"/>
            <a:r>
              <a:rPr lang="es-ES" noProof="0"/>
              <a:t>Agregar un pie de página</a:t>
            </a:r>
            <a:endParaRPr lang="es-E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F36C87F6-986D-49E6-AF40-1B3A1EE8064D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115659385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9520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0818A627-F158-453F-81F0-08C0F51A737D}" type="datetime1">
              <a:rPr lang="es-ES" noProof="0" smtClean="0"/>
              <a:t>31/05/2022</a:t>
            </a:fld>
            <a:endParaRPr lang="es-E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ES" noProof="0"/>
              <a:t>Agregar un pie de página</a:t>
            </a:r>
            <a:endParaRPr lang="es-E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F36C87F6-986D-49E6-AF40-1B3A1EE8064D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281580399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914400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9144001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pPr rtl="0"/>
            <a:fld id="{0818A627-F158-453F-81F0-08C0F51A737D}" type="datetime1">
              <a:rPr lang="es-ES" noProof="0" smtClean="0"/>
              <a:t>31/05/2022</a:t>
            </a:fld>
            <a:endParaRPr lang="es-E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pPr rtl="0"/>
            <a:r>
              <a:rPr lang="es-ES" noProof="0"/>
              <a:t>Agregar un pie de página</a:t>
            </a:r>
            <a:endParaRPr lang="es-E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pPr rtl="0"/>
            <a:fld id="{F36C87F6-986D-49E6-AF40-1B3A1EE8064D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737845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64264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2" r:id="rId1"/>
    <p:sldLayoutId id="2147483973" r:id="rId2"/>
    <p:sldLayoutId id="2147483974" r:id="rId3"/>
    <p:sldLayoutId id="2147483975" r:id="rId4"/>
    <p:sldLayoutId id="2147483976" r:id="rId5"/>
    <p:sldLayoutId id="2147483977" r:id="rId6"/>
    <p:sldLayoutId id="2147483978" r:id="rId7"/>
    <p:sldLayoutId id="2147483979" r:id="rId8"/>
    <p:sldLayoutId id="2147483980" r:id="rId9"/>
    <p:sldLayoutId id="2147483981" r:id="rId10"/>
    <p:sldLayoutId id="2147483982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6" Type="http://schemas.microsoft.com/office/2017/06/relationships/model3d" Target="../media/model3d1.glb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ubtítulo 2">
            <a:extLst>
              <a:ext uri="{FF2B5EF4-FFF2-40B4-BE49-F238E27FC236}">
                <a16:creationId xmlns:a16="http://schemas.microsoft.com/office/drawing/2014/main" id="{3CC98BC3-1A2E-4FDF-861F-193DFF168B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9516" y="3481798"/>
            <a:ext cx="8144965" cy="1459370"/>
          </a:xfrm>
        </p:spPr>
        <p:txBody>
          <a:bodyPr rtlCol="0">
            <a:normAutofit/>
          </a:bodyPr>
          <a:lstStyle/>
          <a:p>
            <a:pPr algn="ctr" rtl="0"/>
            <a:r>
              <a:rPr lang="es-ES" sz="3600" b="1" dirty="0"/>
              <a:t>Curso Introducción </a:t>
            </a:r>
            <a:r>
              <a:rPr lang="es-ES" sz="4000" b="1" dirty="0"/>
              <a:t>NET 6.0 </a:t>
            </a:r>
            <a:br>
              <a:rPr lang="es-ES" sz="4000" b="1" dirty="0"/>
            </a:br>
            <a:r>
              <a:rPr lang="es-ES" sz="4000" b="1" dirty="0"/>
              <a:t>CLASE 11 - </a:t>
            </a:r>
            <a:r>
              <a:rPr lang="es-ES" sz="3600" dirty="0"/>
              <a:t>OBJETOS</a:t>
            </a:r>
            <a:endParaRPr lang="es-ES" sz="4000" dirty="0"/>
          </a:p>
        </p:txBody>
      </p:sp>
      <p:pic>
        <p:nvPicPr>
          <p:cNvPr id="17" name="Imagen 16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1D21B2DA-11A6-4B1B-968D-EF22BD2D46A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181" y="476672"/>
            <a:ext cx="7453807" cy="2899531"/>
          </a:xfrm>
          <a:prstGeom prst="rect">
            <a:avLst/>
          </a:prstGeom>
        </p:spPr>
      </p:pic>
      <p:pic>
        <p:nvPicPr>
          <p:cNvPr id="3" name="Imagen 2" descr="Interfaz de usuario gráfica&#10;&#10;Descripción generada automáticamente con confianza media">
            <a:extLst>
              <a:ext uri="{FF2B5EF4-FFF2-40B4-BE49-F238E27FC236}">
                <a16:creationId xmlns:a16="http://schemas.microsoft.com/office/drawing/2014/main" id="{5B637A36-90A6-4BB8-BA3F-4C147F9652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969" y="5126014"/>
            <a:ext cx="2355847" cy="808244"/>
          </a:xfrm>
          <a:prstGeom prst="rect">
            <a:avLst/>
          </a:prstGeom>
        </p:spPr>
      </p:pic>
      <p:pic>
        <p:nvPicPr>
          <p:cNvPr id="7" name="Imagen 6" descr="Icono&#10;&#10;Descripción generada automáticamente">
            <a:extLst>
              <a:ext uri="{FF2B5EF4-FFF2-40B4-BE49-F238E27FC236}">
                <a16:creationId xmlns:a16="http://schemas.microsoft.com/office/drawing/2014/main" id="{5BAA4082-2931-4DB4-972F-DA73E8BC1A8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8029" y="5157192"/>
            <a:ext cx="1587941" cy="708186"/>
          </a:xfrm>
          <a:prstGeom prst="rect">
            <a:avLst/>
          </a:prstGeom>
        </p:spPr>
      </p:pic>
      <p:pic>
        <p:nvPicPr>
          <p:cNvPr id="9" name="Imagen 8" descr="Imagen que contiene dibujo&#10;&#10;Descripción generada automáticamente">
            <a:extLst>
              <a:ext uri="{FF2B5EF4-FFF2-40B4-BE49-F238E27FC236}">
                <a16:creationId xmlns:a16="http://schemas.microsoft.com/office/drawing/2014/main" id="{5C91ABB8-5B28-43CC-A42F-C287750265E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7741" y="5126014"/>
            <a:ext cx="1619562" cy="812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013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845096" y="3604448"/>
            <a:ext cx="5887983" cy="1143000"/>
          </a:xfrm>
        </p:spPr>
        <p:txBody>
          <a:bodyPr rtlCol="0">
            <a:normAutofit fontScale="92500"/>
          </a:bodyPr>
          <a:lstStyle/>
          <a:p>
            <a:pPr rtl="0"/>
            <a:r>
              <a:rPr lang="es-ES" sz="5400" b="1" dirty="0"/>
              <a:t>¡Muchas gracias!</a:t>
            </a:r>
          </a:p>
        </p:txBody>
      </p:sp>
      <p:pic>
        <p:nvPicPr>
          <p:cNvPr id="8" name="Imagen 7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63BA513F-D75F-4B7C-AE5E-8516B8236A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181" y="490032"/>
            <a:ext cx="7453807" cy="2899531"/>
          </a:xfrm>
          <a:prstGeom prst="rect">
            <a:avLst/>
          </a:prstGeom>
        </p:spPr>
      </p:pic>
      <p:pic>
        <p:nvPicPr>
          <p:cNvPr id="9" name="Imagen 8" descr="Interfaz de usuario gráfica&#10;&#10;Descripción generada automáticamente con confianza media">
            <a:extLst>
              <a:ext uri="{FF2B5EF4-FFF2-40B4-BE49-F238E27FC236}">
                <a16:creationId xmlns:a16="http://schemas.microsoft.com/office/drawing/2014/main" id="{D92399F7-6134-43FC-9FB2-B25D60EE9C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969" y="5126014"/>
            <a:ext cx="2355847" cy="808244"/>
          </a:xfrm>
          <a:prstGeom prst="rect">
            <a:avLst/>
          </a:prstGeom>
        </p:spPr>
      </p:pic>
      <p:pic>
        <p:nvPicPr>
          <p:cNvPr id="10" name="Imagen 9" descr="Icono&#10;&#10;Descripción generada automáticamente">
            <a:extLst>
              <a:ext uri="{FF2B5EF4-FFF2-40B4-BE49-F238E27FC236}">
                <a16:creationId xmlns:a16="http://schemas.microsoft.com/office/drawing/2014/main" id="{25CE2F84-6724-4C53-AC7B-AAD580A690D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8029" y="5157192"/>
            <a:ext cx="1587941" cy="708186"/>
          </a:xfrm>
          <a:prstGeom prst="rect">
            <a:avLst/>
          </a:prstGeom>
        </p:spPr>
      </p:pic>
      <p:pic>
        <p:nvPicPr>
          <p:cNvPr id="11" name="Imagen 10" descr="Imagen que contiene dibujo&#10;&#10;Descripción generada automáticamente">
            <a:extLst>
              <a:ext uri="{FF2B5EF4-FFF2-40B4-BE49-F238E27FC236}">
                <a16:creationId xmlns:a16="http://schemas.microsoft.com/office/drawing/2014/main" id="{0FC642D1-B8D6-495B-B9AA-779B586673A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7741" y="5126014"/>
            <a:ext cx="1619562" cy="812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78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lipse 11">
            <a:extLst>
              <a:ext uri="{FF2B5EF4-FFF2-40B4-BE49-F238E27FC236}">
                <a16:creationId xmlns:a16="http://schemas.microsoft.com/office/drawing/2014/main" id="{503B86BC-62C5-4CBF-945C-23E02D481DE0}"/>
              </a:ext>
            </a:extLst>
          </p:cNvPr>
          <p:cNvSpPr/>
          <p:nvPr/>
        </p:nvSpPr>
        <p:spPr>
          <a:xfrm>
            <a:off x="827584" y="1556792"/>
            <a:ext cx="7776864" cy="360040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5160035D-29C0-3518-9B31-1EDE938B14B7}"/>
              </a:ext>
            </a:extLst>
          </p:cNvPr>
          <p:cNvSpPr txBox="1">
            <a:spLocks/>
          </p:cNvSpPr>
          <p:nvPr/>
        </p:nvSpPr>
        <p:spPr>
          <a:xfrm>
            <a:off x="315723" y="-549272"/>
            <a:ext cx="75438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¿Que es un </a:t>
            </a:r>
            <a:r>
              <a:rPr lang="en-US" sz="4000" dirty="0" err="1"/>
              <a:t>paradigma</a:t>
            </a:r>
            <a:r>
              <a:rPr lang="en-US" sz="4000" dirty="0"/>
              <a:t>?</a:t>
            </a:r>
            <a:endParaRPr lang="en-US" sz="3200" dirty="0"/>
          </a:p>
        </p:txBody>
      </p:sp>
      <p:pic>
        <p:nvPicPr>
          <p:cNvPr id="3076" name="Picture 4" descr="Puede ser una imagen de texto que dice &quot;PARADIGMA Un paradigma se describe como un consenso en la comunidad científica sobre cómo explotar los avances conseguidos consegi en el pasado ante los problemas existentes, creándose así soluciones universales. P Universo Pegagogico Universo @upedagogico @UPedagogico&quot;">
            <a:extLst>
              <a:ext uri="{FF2B5EF4-FFF2-40B4-BE49-F238E27FC236}">
                <a16:creationId xmlns:a16="http://schemas.microsoft.com/office/drawing/2014/main" id="{4F59EEE9-2969-4C5D-6397-2653D00FAB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999" y="1412776"/>
            <a:ext cx="4285861" cy="4285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Puede ser una imagen de texto que dice &quot;DETRÁS DE UN PARADIGMA A Teorías Valores R A D I Interpretan y explican la realidad Creencias M Hipótesis A Guían el accionar la toma de decisiones Leyes Según Khun: un &quot;Paradigma es un compromiso implícito, no formulado ni difundido, de una comunidad de estudiosos con un determinado marco conceptual&quot;. P Universo Pegagogico leupedagogico @UPedagogico&quot;">
            <a:extLst>
              <a:ext uri="{FF2B5EF4-FFF2-40B4-BE49-F238E27FC236}">
                <a16:creationId xmlns:a16="http://schemas.microsoft.com/office/drawing/2014/main" id="{6E18B58A-A41D-FF9E-01E2-6AF34155C3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8141" y="1412776"/>
            <a:ext cx="4285860" cy="4285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9182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lipse 11">
            <a:extLst>
              <a:ext uri="{FF2B5EF4-FFF2-40B4-BE49-F238E27FC236}">
                <a16:creationId xmlns:a16="http://schemas.microsoft.com/office/drawing/2014/main" id="{503B86BC-62C5-4CBF-945C-23E02D481DE0}"/>
              </a:ext>
            </a:extLst>
          </p:cNvPr>
          <p:cNvSpPr/>
          <p:nvPr/>
        </p:nvSpPr>
        <p:spPr>
          <a:xfrm>
            <a:off x="827584" y="1556792"/>
            <a:ext cx="7776864" cy="360040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5160035D-29C0-3518-9B31-1EDE938B14B7}"/>
              </a:ext>
            </a:extLst>
          </p:cNvPr>
          <p:cNvSpPr txBox="1">
            <a:spLocks/>
          </p:cNvSpPr>
          <p:nvPr/>
        </p:nvSpPr>
        <p:spPr>
          <a:xfrm>
            <a:off x="315723" y="-549272"/>
            <a:ext cx="75438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err="1"/>
              <a:t>Paradigmas</a:t>
            </a:r>
            <a:r>
              <a:rPr lang="en-US" sz="4000" dirty="0"/>
              <a:t> de </a:t>
            </a:r>
            <a:r>
              <a:rPr lang="en-US" sz="4000" dirty="0" err="1"/>
              <a:t>programación</a:t>
            </a:r>
            <a:endParaRPr lang="en-US" sz="3200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0340DC9-7E50-579B-1DA7-A4C494DD83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8467" y="1340768"/>
            <a:ext cx="6927066" cy="4385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1753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lipse 11">
            <a:extLst>
              <a:ext uri="{FF2B5EF4-FFF2-40B4-BE49-F238E27FC236}">
                <a16:creationId xmlns:a16="http://schemas.microsoft.com/office/drawing/2014/main" id="{503B86BC-62C5-4CBF-945C-23E02D481DE0}"/>
              </a:ext>
            </a:extLst>
          </p:cNvPr>
          <p:cNvSpPr/>
          <p:nvPr/>
        </p:nvSpPr>
        <p:spPr>
          <a:xfrm>
            <a:off x="827584" y="1556792"/>
            <a:ext cx="7776864" cy="360040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5160035D-29C0-3518-9B31-1EDE938B14B7}"/>
              </a:ext>
            </a:extLst>
          </p:cNvPr>
          <p:cNvSpPr txBox="1">
            <a:spLocks/>
          </p:cNvSpPr>
          <p:nvPr/>
        </p:nvSpPr>
        <p:spPr>
          <a:xfrm>
            <a:off x="315723" y="-549272"/>
            <a:ext cx="75438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err="1"/>
              <a:t>Programación</a:t>
            </a:r>
            <a:r>
              <a:rPr lang="en-US" sz="4000" dirty="0"/>
              <a:t> </a:t>
            </a:r>
            <a:r>
              <a:rPr lang="en-US" sz="4000" dirty="0" err="1"/>
              <a:t>estructurada</a:t>
            </a:r>
            <a:endParaRPr lang="en-US" sz="3200" dirty="0"/>
          </a:p>
        </p:txBody>
      </p:sp>
      <p:sp>
        <p:nvSpPr>
          <p:cNvPr id="5" name="Subtítulo 2">
            <a:extLst>
              <a:ext uri="{FF2B5EF4-FFF2-40B4-BE49-F238E27FC236}">
                <a16:creationId xmlns:a16="http://schemas.microsoft.com/office/drawing/2014/main" id="{CAE17690-79C8-6C5A-555B-98038B757149}"/>
              </a:ext>
            </a:extLst>
          </p:cNvPr>
          <p:cNvSpPr txBox="1">
            <a:spLocks/>
          </p:cNvSpPr>
          <p:nvPr/>
        </p:nvSpPr>
        <p:spPr>
          <a:xfrm>
            <a:off x="551963" y="1124744"/>
            <a:ext cx="8144965" cy="5220580"/>
          </a:xfrm>
          <a:prstGeom prst="rect">
            <a:avLst/>
          </a:prstGeom>
        </p:spPr>
        <p:txBody>
          <a:bodyPr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" sz="2800" dirty="0"/>
              <a:t>Teorema: “Cualquier problema </a:t>
            </a:r>
            <a:r>
              <a:rPr lang="es-ES" sz="2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puede ser resuelto combinando sólo tres estructuras lógicas: Secuencia, Selección e Iteración</a:t>
            </a:r>
            <a:r>
              <a:rPr lang="es-ES" sz="2400" dirty="0">
                <a:solidFill>
                  <a:srgbClr val="202122"/>
                </a:solidFill>
                <a:latin typeface="Arial" panose="020B0604020202020204" pitchFamily="34" charset="0"/>
              </a:rPr>
              <a:t>”</a:t>
            </a:r>
            <a:br>
              <a:rPr lang="es-ES" sz="2400" dirty="0">
                <a:solidFill>
                  <a:srgbClr val="202122"/>
                </a:solidFill>
                <a:latin typeface="Arial" panose="020B0604020202020204" pitchFamily="34" charset="0"/>
              </a:rPr>
            </a:br>
            <a:br>
              <a:rPr lang="es-ES" sz="2400" dirty="0">
                <a:solidFill>
                  <a:srgbClr val="202122"/>
                </a:solidFill>
                <a:latin typeface="Arial" panose="020B0604020202020204" pitchFamily="34" charset="0"/>
              </a:rPr>
            </a:br>
            <a:br>
              <a:rPr lang="es-ES" sz="2400" dirty="0">
                <a:solidFill>
                  <a:srgbClr val="202122"/>
                </a:solidFill>
                <a:latin typeface="Arial" panose="020B0604020202020204" pitchFamily="34" charset="0"/>
              </a:rPr>
            </a:br>
            <a:br>
              <a:rPr lang="es-ES" sz="2400" dirty="0">
                <a:solidFill>
                  <a:srgbClr val="202122"/>
                </a:solidFill>
                <a:latin typeface="Arial" panose="020B0604020202020204" pitchFamily="34" charset="0"/>
              </a:rPr>
            </a:br>
            <a:br>
              <a:rPr lang="es-ES" sz="2400" dirty="0">
                <a:solidFill>
                  <a:srgbClr val="202122"/>
                </a:solidFill>
                <a:latin typeface="Arial" panose="020B0604020202020204" pitchFamily="34" charset="0"/>
              </a:rPr>
            </a:br>
            <a:br>
              <a:rPr lang="es-ES" sz="2400" dirty="0">
                <a:solidFill>
                  <a:srgbClr val="202122"/>
                </a:solidFill>
                <a:latin typeface="Arial" panose="020B0604020202020204" pitchFamily="34" charset="0"/>
              </a:rPr>
            </a:br>
            <a:br>
              <a:rPr lang="es-ES" sz="2400" dirty="0">
                <a:solidFill>
                  <a:srgbClr val="202122"/>
                </a:solidFill>
                <a:latin typeface="Arial" panose="020B0604020202020204" pitchFamily="34" charset="0"/>
              </a:rPr>
            </a:br>
            <a:br>
              <a:rPr lang="es-ES" sz="2400" dirty="0">
                <a:solidFill>
                  <a:srgbClr val="202122"/>
                </a:solidFill>
                <a:latin typeface="Arial" panose="020B0604020202020204" pitchFamily="34" charset="0"/>
              </a:rPr>
            </a:br>
            <a:br>
              <a:rPr lang="es-ES" sz="2400" dirty="0">
                <a:solidFill>
                  <a:srgbClr val="202122"/>
                </a:solidFill>
                <a:latin typeface="Arial" panose="020B0604020202020204" pitchFamily="34" charset="0"/>
              </a:rPr>
            </a:br>
            <a:br>
              <a:rPr lang="es-ES" sz="2400" dirty="0">
                <a:solidFill>
                  <a:srgbClr val="202122"/>
                </a:solidFill>
                <a:latin typeface="Arial" panose="020B0604020202020204" pitchFamily="34" charset="0"/>
              </a:rPr>
            </a:br>
            <a:br>
              <a:rPr lang="es-ES" sz="2400" dirty="0">
                <a:solidFill>
                  <a:srgbClr val="202122"/>
                </a:solidFill>
                <a:latin typeface="Arial" panose="020B0604020202020204" pitchFamily="34" charset="0"/>
              </a:rPr>
            </a:br>
            <a:r>
              <a:rPr lang="es-ES" sz="2400" dirty="0">
                <a:solidFill>
                  <a:srgbClr val="202122"/>
                </a:solidFill>
                <a:latin typeface="Arial" panose="020B0604020202020204" pitchFamily="34" charset="0"/>
              </a:rPr>
              <a:t>Es lo que hemos visto hasta ahora en este curso.</a:t>
            </a:r>
            <a:endParaRPr lang="es-ES" sz="4000" dirty="0"/>
          </a:p>
        </p:txBody>
      </p:sp>
      <p:pic>
        <p:nvPicPr>
          <p:cNvPr id="4098" name="Picture 2" descr="Programación Estructurada. Es un paradigma de programación… | by Ivan  Medina | Laboratoria Developers | Medium">
            <a:extLst>
              <a:ext uri="{FF2B5EF4-FFF2-40B4-BE49-F238E27FC236}">
                <a16:creationId xmlns:a16="http://schemas.microsoft.com/office/drawing/2014/main" id="{F82C4060-9E3B-D0F8-ADCB-6B6D28BA9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7296" y="2452543"/>
            <a:ext cx="5409408" cy="2776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0223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E162D6-A24E-4015-BE47-59B2443F31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723" y="-549272"/>
            <a:ext cx="7543800" cy="1450757"/>
          </a:xfrm>
        </p:spPr>
        <p:txBody>
          <a:bodyPr>
            <a:normAutofit/>
          </a:bodyPr>
          <a:lstStyle/>
          <a:p>
            <a:r>
              <a:rPr lang="en-US" sz="4000" dirty="0"/>
              <a:t>¿Que es un </a:t>
            </a:r>
            <a:r>
              <a:rPr lang="en-US" sz="4000" dirty="0" err="1"/>
              <a:t>objeto</a:t>
            </a:r>
            <a:r>
              <a:rPr lang="en-US" sz="4000" dirty="0"/>
              <a:t>?</a:t>
            </a:r>
            <a:endParaRPr lang="en-US" sz="3200" dirty="0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503B86BC-62C5-4CBF-945C-23E02D481DE0}"/>
              </a:ext>
            </a:extLst>
          </p:cNvPr>
          <p:cNvSpPr/>
          <p:nvPr/>
        </p:nvSpPr>
        <p:spPr>
          <a:xfrm>
            <a:off x="827584" y="1556792"/>
            <a:ext cx="7776864" cy="360040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D8293CB4-CA0D-4045-A2DA-F2C7C2C8A4CE}"/>
              </a:ext>
            </a:extLst>
          </p:cNvPr>
          <p:cNvSpPr/>
          <p:nvPr/>
        </p:nvSpPr>
        <p:spPr>
          <a:xfrm>
            <a:off x="315723" y="1412776"/>
            <a:ext cx="8288725" cy="43204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3600" dirty="0"/>
              <a:t>Según la RAE:</a:t>
            </a:r>
            <a:br>
              <a:rPr lang="es-ES" dirty="0"/>
            </a:br>
            <a:r>
              <a:rPr lang="es-ES" dirty="0"/>
              <a:t>1. Todo lo que puede ser materia de conocimiento o sensibilidad de parte del sujeto, incluso este mismo</a:t>
            </a:r>
          </a:p>
          <a:p>
            <a:r>
              <a:rPr lang="es-ES" dirty="0"/>
              <a:t>2. Aquello que sirve de materia o asunto al ejercicio de las facultades mentales</a:t>
            </a:r>
          </a:p>
          <a:p>
            <a:r>
              <a:rPr lang="es-ES" dirty="0"/>
              <a:t>3. Término o fin de los actos de las potencias</a:t>
            </a:r>
          </a:p>
          <a:p>
            <a:r>
              <a:rPr lang="es-ES" dirty="0"/>
              <a:t>4. Fin o intento a que se dirige o encamina una acción u operación</a:t>
            </a:r>
          </a:p>
          <a:p>
            <a:r>
              <a:rPr lang="es-ES" dirty="0"/>
              <a:t>5. Materia o asunto de que se ocupa una ciencia o estudio</a:t>
            </a:r>
          </a:p>
          <a:p>
            <a:r>
              <a:rPr lang="es-ES" sz="2400" b="1" dirty="0"/>
              <a:t>6. Cosa</a:t>
            </a:r>
          </a:p>
          <a:p>
            <a:r>
              <a:rPr lang="es-ES" dirty="0"/>
              <a:t>7. Gram. complemento directo</a:t>
            </a:r>
          </a:p>
          <a:p>
            <a:r>
              <a:rPr lang="es-ES" dirty="0"/>
              <a:t>8. Gram. paciente</a:t>
            </a:r>
          </a:p>
          <a:p>
            <a:r>
              <a:rPr lang="es-ES" dirty="0"/>
              <a:t>9. </a:t>
            </a:r>
            <a:r>
              <a:rPr lang="es-ES" dirty="0" err="1"/>
              <a:t>Desus</a:t>
            </a:r>
            <a:r>
              <a:rPr lang="es-ES" dirty="0"/>
              <a:t>. Objeción, tacha o reparo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338418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E162D6-A24E-4015-BE47-59B2443F31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723" y="-549272"/>
            <a:ext cx="7543800" cy="1450757"/>
          </a:xfrm>
        </p:spPr>
        <p:txBody>
          <a:bodyPr>
            <a:normAutofit/>
          </a:bodyPr>
          <a:lstStyle/>
          <a:p>
            <a:r>
              <a:rPr lang="en-US" sz="3200" dirty="0"/>
              <a:t>¿Que es un </a:t>
            </a:r>
            <a:r>
              <a:rPr lang="en-US" sz="3200" dirty="0" err="1"/>
              <a:t>modelo</a:t>
            </a:r>
            <a:r>
              <a:rPr lang="en-US" sz="3200" dirty="0"/>
              <a:t>?</a:t>
            </a:r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503B86BC-62C5-4CBF-945C-23E02D481DE0}"/>
              </a:ext>
            </a:extLst>
          </p:cNvPr>
          <p:cNvSpPr/>
          <p:nvPr/>
        </p:nvSpPr>
        <p:spPr>
          <a:xfrm>
            <a:off x="827584" y="1556792"/>
            <a:ext cx="7776864" cy="360040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Qué es la fotografía de modelos a escala?">
            <a:extLst>
              <a:ext uri="{FF2B5EF4-FFF2-40B4-BE49-F238E27FC236}">
                <a16:creationId xmlns:a16="http://schemas.microsoft.com/office/drawing/2014/main" id="{029AD216-958A-C853-26F4-9AE9287A32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5" y="1124745"/>
            <a:ext cx="4104456" cy="2736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planos de casas a escala 1.50 | Casas, Plantas de casas, Projetos de casas  simples">
            <a:extLst>
              <a:ext uri="{FF2B5EF4-FFF2-40B4-BE49-F238E27FC236}">
                <a16:creationId xmlns:a16="http://schemas.microsoft.com/office/drawing/2014/main" id="{97F88C08-415F-1854-414B-3A21965C20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7161" y="1124745"/>
            <a:ext cx="3452070" cy="2848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Algunos ejemplos de modelos fisicos - Brainly.lat">
            <a:extLst>
              <a:ext uri="{FF2B5EF4-FFF2-40B4-BE49-F238E27FC236}">
                <a16:creationId xmlns:a16="http://schemas.microsoft.com/office/drawing/2014/main" id="{60543FE1-3175-BA2A-CE1D-0AA1B0FA59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4487836"/>
            <a:ext cx="3539726" cy="1473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6ED13C89-8C51-515B-98BF-E7592B1A4E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8" y="4196268"/>
            <a:ext cx="2926903" cy="2109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Modelo 3D 4" descr="Núcleo de la Tierra">
                <a:extLst>
                  <a:ext uri="{FF2B5EF4-FFF2-40B4-BE49-F238E27FC236}">
                    <a16:creationId xmlns:a16="http://schemas.microsoft.com/office/drawing/2014/main" id="{27A0F775-B355-3477-0A28-B29F0114267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27396478"/>
                  </p:ext>
                </p:extLst>
              </p:nvPr>
            </p:nvGraphicFramePr>
            <p:xfrm>
              <a:off x="467545" y="4308759"/>
              <a:ext cx="1450757" cy="1450757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1450757" cy="1450757"/>
                    </a:xfrm>
                    <a:prstGeom prst="rect">
                      <a:avLst/>
                    </a:prstGeom>
                  </am3d:spPr>
                  <am3d:camera>
                    <am3d:pos x="0" y="0" z="8146909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000039" d="1000000"/>
                    <am3d:preTrans dx="-146" dy="-17999924" dz="152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254927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Modelo 3D 4" descr="Núcleo de la Tierra">
                <a:extLst>
                  <a:ext uri="{FF2B5EF4-FFF2-40B4-BE49-F238E27FC236}">
                    <a16:creationId xmlns:a16="http://schemas.microsoft.com/office/drawing/2014/main" id="{27A0F775-B355-3477-0A28-B29F0114267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67545" y="4308759"/>
                <a:ext cx="1450757" cy="145075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45529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lipse 11">
            <a:extLst>
              <a:ext uri="{FF2B5EF4-FFF2-40B4-BE49-F238E27FC236}">
                <a16:creationId xmlns:a16="http://schemas.microsoft.com/office/drawing/2014/main" id="{503B86BC-62C5-4CBF-945C-23E02D481DE0}"/>
              </a:ext>
            </a:extLst>
          </p:cNvPr>
          <p:cNvSpPr/>
          <p:nvPr/>
        </p:nvSpPr>
        <p:spPr>
          <a:xfrm>
            <a:off x="827584" y="1556792"/>
            <a:ext cx="7776864" cy="360040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5160035D-29C0-3518-9B31-1EDE938B14B7}"/>
              </a:ext>
            </a:extLst>
          </p:cNvPr>
          <p:cNvSpPr txBox="1">
            <a:spLocks/>
          </p:cNvSpPr>
          <p:nvPr/>
        </p:nvSpPr>
        <p:spPr>
          <a:xfrm>
            <a:off x="315722" y="-549272"/>
            <a:ext cx="8381205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err="1"/>
              <a:t>Programación</a:t>
            </a:r>
            <a:r>
              <a:rPr lang="en-US" sz="4000" dirty="0"/>
              <a:t> </a:t>
            </a:r>
            <a:r>
              <a:rPr lang="en-US" sz="4000" dirty="0" err="1"/>
              <a:t>orientada</a:t>
            </a:r>
            <a:r>
              <a:rPr lang="en-US" sz="4000" dirty="0"/>
              <a:t> a </a:t>
            </a:r>
            <a:r>
              <a:rPr lang="en-US" sz="4000" dirty="0" err="1"/>
              <a:t>objetos</a:t>
            </a:r>
            <a:r>
              <a:rPr lang="en-US" sz="4000" dirty="0"/>
              <a:t> (OOP)</a:t>
            </a:r>
            <a:endParaRPr lang="en-US" sz="3200" dirty="0"/>
          </a:p>
        </p:txBody>
      </p:sp>
      <p:pic>
        <p:nvPicPr>
          <p:cNvPr id="6146" name="Picture 2" descr="Curso: Programación Orientada a Objetos con Go | EDteam">
            <a:extLst>
              <a:ext uri="{FF2B5EF4-FFF2-40B4-BE49-F238E27FC236}">
                <a16:creationId xmlns:a16="http://schemas.microsoft.com/office/drawing/2014/main" id="{D93B18EA-0E2E-19C9-6870-6A71FA903A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5915" y="1124744"/>
            <a:ext cx="4972169" cy="4972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0768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lipse 11">
            <a:extLst>
              <a:ext uri="{FF2B5EF4-FFF2-40B4-BE49-F238E27FC236}">
                <a16:creationId xmlns:a16="http://schemas.microsoft.com/office/drawing/2014/main" id="{503B86BC-62C5-4CBF-945C-23E02D481DE0}"/>
              </a:ext>
            </a:extLst>
          </p:cNvPr>
          <p:cNvSpPr/>
          <p:nvPr/>
        </p:nvSpPr>
        <p:spPr>
          <a:xfrm>
            <a:off x="827584" y="1556792"/>
            <a:ext cx="7776864" cy="360040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5160035D-29C0-3518-9B31-1EDE938B14B7}"/>
              </a:ext>
            </a:extLst>
          </p:cNvPr>
          <p:cNvSpPr txBox="1">
            <a:spLocks/>
          </p:cNvSpPr>
          <p:nvPr/>
        </p:nvSpPr>
        <p:spPr>
          <a:xfrm>
            <a:off x="315722" y="-549272"/>
            <a:ext cx="8381205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err="1"/>
              <a:t>Objetos</a:t>
            </a:r>
            <a:r>
              <a:rPr lang="en-US" sz="4000" dirty="0"/>
              <a:t>: </a:t>
            </a:r>
            <a:r>
              <a:rPr lang="en-US" sz="4000" dirty="0" err="1"/>
              <a:t>Clases</a:t>
            </a:r>
            <a:r>
              <a:rPr lang="en-US" sz="4000" dirty="0"/>
              <a:t> e </a:t>
            </a:r>
            <a:r>
              <a:rPr lang="en-US" sz="4000" dirty="0" err="1"/>
              <a:t>Instancias</a:t>
            </a:r>
            <a:endParaRPr lang="en-US" sz="3200" dirty="0"/>
          </a:p>
        </p:txBody>
      </p:sp>
      <p:pic>
        <p:nvPicPr>
          <p:cNvPr id="1026" name="Picture 2" descr="Juguetes de playa de silicona-Accesorios de playa para niños-Moldes de  juguete de arena, juego">
            <a:extLst>
              <a:ext uri="{FF2B5EF4-FFF2-40B4-BE49-F238E27FC236}">
                <a16:creationId xmlns:a16="http://schemas.microsoft.com/office/drawing/2014/main" id="{A3965B41-2087-7198-C262-19B9C829F3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1312" y="1196752"/>
            <a:ext cx="4797152" cy="4797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ubtítulo 2">
            <a:extLst>
              <a:ext uri="{FF2B5EF4-FFF2-40B4-BE49-F238E27FC236}">
                <a16:creationId xmlns:a16="http://schemas.microsoft.com/office/drawing/2014/main" id="{787A87C6-553B-DB86-8E76-C1099BC995AC}"/>
              </a:ext>
            </a:extLst>
          </p:cNvPr>
          <p:cNvSpPr txBox="1">
            <a:spLocks/>
          </p:cNvSpPr>
          <p:nvPr/>
        </p:nvSpPr>
        <p:spPr>
          <a:xfrm>
            <a:off x="539553" y="1196752"/>
            <a:ext cx="3096344" cy="4797152"/>
          </a:xfrm>
          <a:prstGeom prst="rect">
            <a:avLst/>
          </a:prstGeom>
        </p:spPr>
        <p:txBody>
          <a:bodyPr rtlCol="0">
            <a:normAutofit fontScale="92500" lnSpcReduction="1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2400" b="0" i="1" dirty="0">
                <a:solidFill>
                  <a:srgbClr val="303030"/>
                </a:solidFill>
                <a:effectLst/>
                <a:latin typeface="Roboto" panose="02000000000000000000" pitchFamily="2" charset="0"/>
              </a:rPr>
              <a:t>Una </a:t>
            </a:r>
            <a:r>
              <a:rPr lang="es-ES" sz="2400" b="1" i="1" dirty="0">
                <a:solidFill>
                  <a:srgbClr val="303030"/>
                </a:solidFill>
                <a:effectLst/>
                <a:latin typeface="Roboto" panose="02000000000000000000" pitchFamily="2" charset="0"/>
              </a:rPr>
              <a:t>clase</a:t>
            </a:r>
            <a:r>
              <a:rPr lang="es-ES" sz="2400" b="0" i="1" dirty="0">
                <a:solidFill>
                  <a:srgbClr val="303030"/>
                </a:solidFill>
                <a:effectLst/>
                <a:latin typeface="Roboto" panose="02000000000000000000" pitchFamily="2" charset="0"/>
              </a:rPr>
              <a:t> es la estructura de un objeto, es decir, la definición de todos los elementos que componen un objeto. Un objeto es, por lo tanto, el "resultado" de una clase. </a:t>
            </a:r>
            <a:br>
              <a:rPr lang="es-ES" sz="2400" b="0" i="1" dirty="0">
                <a:solidFill>
                  <a:srgbClr val="303030"/>
                </a:solidFill>
                <a:effectLst/>
                <a:latin typeface="Roboto" panose="02000000000000000000" pitchFamily="2" charset="0"/>
              </a:rPr>
            </a:br>
            <a:br>
              <a:rPr lang="es-ES" sz="2400" b="0" i="1" dirty="0">
                <a:solidFill>
                  <a:srgbClr val="303030"/>
                </a:solidFill>
                <a:effectLst/>
                <a:latin typeface="Roboto" panose="02000000000000000000" pitchFamily="2" charset="0"/>
              </a:rPr>
            </a:br>
            <a:r>
              <a:rPr lang="es-ES" sz="2400" b="0" i="1" dirty="0">
                <a:solidFill>
                  <a:srgbClr val="303030"/>
                </a:solidFill>
                <a:effectLst/>
                <a:latin typeface="Roboto" panose="02000000000000000000" pitchFamily="2" charset="0"/>
              </a:rPr>
              <a:t>En otras palabras, un objeto es una </a:t>
            </a:r>
            <a:r>
              <a:rPr lang="es-ES" sz="2400" b="1" i="1" dirty="0">
                <a:solidFill>
                  <a:srgbClr val="303030"/>
                </a:solidFill>
                <a:effectLst/>
                <a:latin typeface="Roboto" panose="02000000000000000000" pitchFamily="2" charset="0"/>
              </a:rPr>
              <a:t>instancia </a:t>
            </a:r>
            <a:r>
              <a:rPr lang="es-ES" sz="2400" b="0" i="1" dirty="0">
                <a:solidFill>
                  <a:srgbClr val="303030"/>
                </a:solidFill>
                <a:effectLst/>
                <a:latin typeface="Roboto" panose="02000000000000000000" pitchFamily="2" charset="0"/>
              </a:rPr>
              <a:t>de una clase, por lo que se pueden intercambiar los términos </a:t>
            </a:r>
            <a:r>
              <a:rPr lang="es-ES" sz="2400" b="1" i="1" dirty="0">
                <a:solidFill>
                  <a:srgbClr val="303030"/>
                </a:solidFill>
                <a:effectLst/>
                <a:latin typeface="Roboto" panose="02000000000000000000" pitchFamily="2" charset="0"/>
              </a:rPr>
              <a:t>objeto </a:t>
            </a:r>
            <a:r>
              <a:rPr lang="es-ES" sz="2400" b="0" i="1" dirty="0">
                <a:solidFill>
                  <a:srgbClr val="303030"/>
                </a:solidFill>
                <a:effectLst/>
                <a:latin typeface="Roboto" panose="02000000000000000000" pitchFamily="2" charset="0"/>
              </a:rPr>
              <a:t>o </a:t>
            </a:r>
            <a:r>
              <a:rPr lang="es-ES" sz="2400" b="1" i="1" dirty="0">
                <a:solidFill>
                  <a:srgbClr val="303030"/>
                </a:solidFill>
                <a:effectLst/>
                <a:latin typeface="Roboto" panose="02000000000000000000" pitchFamily="2" charset="0"/>
              </a:rPr>
              <a:t>instancia</a:t>
            </a:r>
            <a:r>
              <a:rPr lang="es-ES" sz="2400" i="1" dirty="0">
                <a:solidFill>
                  <a:srgbClr val="303030"/>
                </a:solidFill>
                <a:latin typeface="Roboto" panose="02000000000000000000" pitchFamily="2" charset="0"/>
              </a:rPr>
              <a:t>.</a:t>
            </a:r>
            <a:endParaRPr lang="es-ES" sz="4000" dirty="0"/>
          </a:p>
        </p:txBody>
      </p:sp>
    </p:spTree>
    <p:extLst>
      <p:ext uri="{BB962C8B-B14F-4D97-AF65-F5344CB8AC3E}">
        <p14:creationId xmlns:p14="http://schemas.microsoft.com/office/powerpoint/2010/main" val="3399219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lipse 11">
            <a:extLst>
              <a:ext uri="{FF2B5EF4-FFF2-40B4-BE49-F238E27FC236}">
                <a16:creationId xmlns:a16="http://schemas.microsoft.com/office/drawing/2014/main" id="{503B86BC-62C5-4CBF-945C-23E02D481DE0}"/>
              </a:ext>
            </a:extLst>
          </p:cNvPr>
          <p:cNvSpPr/>
          <p:nvPr/>
        </p:nvSpPr>
        <p:spPr>
          <a:xfrm>
            <a:off x="827584" y="1556792"/>
            <a:ext cx="7776864" cy="360040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5160035D-29C0-3518-9B31-1EDE938B14B7}"/>
              </a:ext>
            </a:extLst>
          </p:cNvPr>
          <p:cNvSpPr txBox="1">
            <a:spLocks/>
          </p:cNvSpPr>
          <p:nvPr/>
        </p:nvSpPr>
        <p:spPr>
          <a:xfrm>
            <a:off x="315722" y="-549272"/>
            <a:ext cx="8381205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err="1"/>
              <a:t>Programación</a:t>
            </a:r>
            <a:r>
              <a:rPr lang="en-US" sz="4000" dirty="0"/>
              <a:t> </a:t>
            </a:r>
            <a:r>
              <a:rPr lang="en-US" sz="4000" dirty="0" err="1"/>
              <a:t>orientada</a:t>
            </a:r>
            <a:r>
              <a:rPr lang="en-US" sz="4000" dirty="0"/>
              <a:t> a </a:t>
            </a:r>
            <a:r>
              <a:rPr lang="en-US" sz="4000" dirty="0" err="1"/>
              <a:t>objetos</a:t>
            </a:r>
            <a:r>
              <a:rPr lang="en-US" sz="4000" dirty="0"/>
              <a:t> (OOP)</a:t>
            </a:r>
            <a:endParaRPr lang="en-US" sz="3200" dirty="0"/>
          </a:p>
        </p:txBody>
      </p:sp>
      <p:pic>
        <p:nvPicPr>
          <p:cNvPr id="8194" name="Picture 2" descr="String endsWith () Método en Java con Ejemplo - Guru99">
            <a:extLst>
              <a:ext uri="{FF2B5EF4-FFF2-40B4-BE49-F238E27FC236}">
                <a16:creationId xmlns:a16="http://schemas.microsoft.com/office/drawing/2014/main" id="{6A21023A-78AF-2C84-A699-4A1AA96E0C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338" y="1281113"/>
            <a:ext cx="7553325" cy="4295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3086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Retrospección">
  <a:themeElements>
    <a:clrScheme name="Retrospección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ció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ción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ppt/theme/theme2.xml><?xml version="1.0" encoding="utf-8"?>
<a:theme xmlns:a="http://schemas.openxmlformats.org/drawingml/2006/main" name="Tema de Office">
  <a:themeElements>
    <a:clrScheme name="Continental_16x9">
      <a:dk1>
        <a:srgbClr val="545454"/>
      </a:dk1>
      <a:lt1>
        <a:sysClr val="window" lastClr="FFFFFF"/>
      </a:lt1>
      <a:dk2>
        <a:srgbClr val="000000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Continental_16x9">
      <a:dk1>
        <a:srgbClr val="545454"/>
      </a:dk1>
      <a:lt1>
        <a:sysClr val="window" lastClr="FFFFFF"/>
      </a:lt1>
      <a:dk2>
        <a:srgbClr val="000000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2175</TotalTime>
  <Words>267</Words>
  <Application>Microsoft Office PowerPoint</Application>
  <PresentationFormat>Presentación en pantalla (4:3)</PresentationFormat>
  <Paragraphs>23</Paragraphs>
  <Slides>10</Slides>
  <Notes>2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6" baseType="lpstr">
      <vt:lpstr>Arial</vt:lpstr>
      <vt:lpstr>Calibri</vt:lpstr>
      <vt:lpstr>Calibri Light</vt:lpstr>
      <vt:lpstr>Century Gothic</vt:lpstr>
      <vt:lpstr>Roboto</vt:lpstr>
      <vt:lpstr>Retrospección</vt:lpstr>
      <vt:lpstr>Presentación de PowerPoint</vt:lpstr>
      <vt:lpstr>Presentación de PowerPoint</vt:lpstr>
      <vt:lpstr>Presentación de PowerPoint</vt:lpstr>
      <vt:lpstr>Presentación de PowerPoint</vt:lpstr>
      <vt:lpstr>¿Que es un objeto?</vt:lpstr>
      <vt:lpstr>¿Que es un modelo?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Diseño del título</dc:title>
  <dc:creator>Eugenio Serrano</dc:creator>
  <cp:lastModifiedBy>Eugenio Serrano</cp:lastModifiedBy>
  <cp:revision>103</cp:revision>
  <dcterms:created xsi:type="dcterms:W3CDTF">2018-05-05T10:11:19Z</dcterms:created>
  <dcterms:modified xsi:type="dcterms:W3CDTF">2022-05-31T20:09:56Z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0x010100AA3F7D94069FF64A86F7DFF56D60E3BE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